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handoutMasterIdLst>
    <p:handoutMasterId r:id="rId11"/>
  </p:handoutMasterIdLst>
  <p:sldIdLst>
    <p:sldId id="256" r:id="rId5"/>
    <p:sldId id="278" r:id="rId6"/>
    <p:sldId id="279" r:id="rId7"/>
    <p:sldId id="283" r:id="rId8"/>
    <p:sldId id="281" r:id="rId9"/>
    <p:sldId id="272" r:id="rId10"/>
  </p:sldIdLst>
  <p:sldSz cx="12192000" cy="6858000"/>
  <p:notesSz cx="6858000" cy="9144000"/>
  <p:embeddedFontLst>
    <p:embeddedFont>
      <p:font typeface="Dosis" pitchFamily="2" charset="0"/>
      <p:regular r:id="rId12"/>
      <p:bold r:id="rId13"/>
    </p:embeddedFont>
  </p:embeddedFont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C0CA"/>
    <a:srgbClr val="79B51C"/>
    <a:srgbClr val="E200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44" autoAdjust="0"/>
    <p:restoredTop sz="94660"/>
  </p:normalViewPr>
  <p:slideViewPr>
    <p:cSldViewPr snapToGrid="0">
      <p:cViewPr varScale="1">
        <p:scale>
          <a:sx n="82" d="100"/>
          <a:sy n="82" d="100"/>
        </p:scale>
        <p:origin x="1094" y="72"/>
      </p:cViewPr>
      <p:guideLst>
        <p:guide orient="horz" pos="2160"/>
        <p:guide pos="3840"/>
      </p:guideLst>
    </p:cSldViewPr>
  </p:slideViewPr>
  <p:notesTextViewPr>
    <p:cViewPr>
      <p:scale>
        <a:sx n="1" d="1"/>
        <a:sy n="1" d="1"/>
      </p:scale>
      <p:origin x="0" y="0"/>
    </p:cViewPr>
  </p:notesTextViewPr>
  <p:sorterViewPr>
    <p:cViewPr>
      <p:scale>
        <a:sx n="100" d="100"/>
        <a:sy n="100" d="100"/>
      </p:scale>
      <p:origin x="0" y="-1528"/>
    </p:cViewPr>
  </p:sorter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B3CC34C-527F-44BD-B0B8-B76A4B982E73}" type="datetimeFigureOut">
              <a:rPr lang="nl-NL" smtClean="0"/>
              <a:t>18-10-2024</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E7E9AD-064E-4119-A049-59AB80EA3586}" type="slidenum">
              <a:rPr lang="nl-NL" smtClean="0"/>
              <a:t>‹nr.›</a:t>
            </a:fld>
            <a:endParaRPr lang="nl-NL"/>
          </a:p>
        </p:txBody>
      </p:sp>
    </p:spTree>
    <p:extLst>
      <p:ext uri="{BB962C8B-B14F-4D97-AF65-F5344CB8AC3E}">
        <p14:creationId xmlns:p14="http://schemas.microsoft.com/office/powerpoint/2010/main" val="934544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19" name="Afbeelding 18" descr="PP-BG-01.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91" y="0"/>
            <a:ext cx="12201361" cy="6866699"/>
          </a:xfrm>
          <a:prstGeom prst="rect">
            <a:avLst/>
          </a:prstGeom>
        </p:spPr>
      </p:pic>
      <p:sp>
        <p:nvSpPr>
          <p:cNvPr id="10" name="Ondertitel 2"/>
          <p:cNvSpPr txBox="1">
            <a:spLocks/>
          </p:cNvSpPr>
          <p:nvPr userDrawn="1"/>
        </p:nvSpPr>
        <p:spPr>
          <a:xfrm>
            <a:off x="1676400" y="3754438"/>
            <a:ext cx="9144000" cy="1655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nl-NL" dirty="0"/>
          </a:p>
        </p:txBody>
      </p:sp>
      <p:sp>
        <p:nvSpPr>
          <p:cNvPr id="12" name="Titel 1"/>
          <p:cNvSpPr>
            <a:spLocks noGrp="1"/>
          </p:cNvSpPr>
          <p:nvPr>
            <p:ph type="title"/>
          </p:nvPr>
        </p:nvSpPr>
        <p:spPr>
          <a:xfrm>
            <a:off x="838200" y="365125"/>
            <a:ext cx="10515600" cy="1325563"/>
          </a:xfrm>
        </p:spPr>
        <p:txBody>
          <a:bodyPr/>
          <a:lstStyle>
            <a:lvl1pPr>
              <a:defRPr baseline="0">
                <a:solidFill>
                  <a:srgbClr val="5AC0CA"/>
                </a:solidFill>
                <a:latin typeface="Dosis"/>
              </a:defRPr>
            </a:lvl1pPr>
          </a:lstStyle>
          <a:p>
            <a:r>
              <a:rPr lang="nl-NL"/>
              <a:t>Klik om stijl te bewerken</a:t>
            </a:r>
            <a:endParaRPr lang="nl-NL" dirty="0"/>
          </a:p>
        </p:txBody>
      </p:sp>
      <p:sp>
        <p:nvSpPr>
          <p:cNvPr id="16" name="Tijdelijke aanduiding voor tekst 15"/>
          <p:cNvSpPr>
            <a:spLocks noGrp="1"/>
          </p:cNvSpPr>
          <p:nvPr>
            <p:ph type="body" sz="quarter" idx="10"/>
          </p:nvPr>
        </p:nvSpPr>
        <p:spPr>
          <a:xfrm>
            <a:off x="838200" y="2265363"/>
            <a:ext cx="5897880" cy="914400"/>
          </a:xfrm>
          <a:noFill/>
          <a:ln>
            <a:noFill/>
          </a:ln>
        </p:spPr>
        <p:style>
          <a:lnRef idx="2">
            <a:schemeClr val="accent3"/>
          </a:lnRef>
          <a:fillRef idx="1">
            <a:schemeClr val="lt1"/>
          </a:fillRef>
          <a:effectRef idx="0">
            <a:schemeClr val="accent3"/>
          </a:effectRef>
          <a:fontRef idx="none"/>
        </p:style>
        <p:txBody>
          <a:bodyPr/>
          <a:lstStyle>
            <a:lvl1pPr marL="0" indent="0">
              <a:buNone/>
              <a:defRPr>
                <a:solidFill>
                  <a:schemeClr val="bg1">
                    <a:lumMod val="65000"/>
                  </a:schemeClr>
                </a:solidFill>
                <a:latin typeface="Dosis" panose="02010503020202060003" pitchFamily="50" charset="0"/>
              </a:defRPr>
            </a:lvl1pPr>
          </a:lstStyle>
          <a:p>
            <a:pPr lvl="0"/>
            <a:r>
              <a:rPr lang="nl-NL"/>
              <a:t>Klikken om de tekststijl van het model te bewerken</a:t>
            </a:r>
          </a:p>
        </p:txBody>
      </p:sp>
    </p:spTree>
    <p:extLst>
      <p:ext uri="{BB962C8B-B14F-4D97-AF65-F5344CB8AC3E}">
        <p14:creationId xmlns:p14="http://schemas.microsoft.com/office/powerpoint/2010/main" val="63533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ard opsomming">
    <p:spTree>
      <p:nvGrpSpPr>
        <p:cNvPr id="1" name=""/>
        <p:cNvGrpSpPr/>
        <p:nvPr/>
      </p:nvGrpSpPr>
      <p:grpSpPr>
        <a:xfrm>
          <a:off x="0" y="0"/>
          <a:ext cx="0" cy="0"/>
          <a:chOff x="0" y="0"/>
          <a:chExt cx="0" cy="0"/>
        </a:xfrm>
      </p:grpSpPr>
      <p:pic>
        <p:nvPicPr>
          <p:cNvPr id="8" name="Afbeelding 7" descr="PP-BG-03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270"/>
            <a:ext cx="12191999" cy="6861430"/>
          </a:xfrm>
          <a:prstGeom prst="rect">
            <a:avLst/>
          </a:prstGeom>
        </p:spPr>
      </p:pic>
      <p:sp>
        <p:nvSpPr>
          <p:cNvPr id="2" name="Titel 1"/>
          <p:cNvSpPr>
            <a:spLocks noGrp="1"/>
          </p:cNvSpPr>
          <p:nvPr>
            <p:ph type="title"/>
          </p:nvPr>
        </p:nvSpPr>
        <p:spPr/>
        <p:txBody>
          <a:bodyPr/>
          <a:lstStyle>
            <a:lvl1pPr>
              <a:defRPr baseline="0">
                <a:solidFill>
                  <a:srgbClr val="5AC0CA"/>
                </a:solidFill>
                <a:latin typeface="Dosis"/>
              </a:defRPr>
            </a:lvl1pPr>
          </a:lstStyle>
          <a:p>
            <a:r>
              <a:rPr lang="nl-NL"/>
              <a:t>Klik om stijl te bewerken</a:t>
            </a:r>
            <a:endParaRPr lang="nl-NL" dirty="0"/>
          </a:p>
        </p:txBody>
      </p:sp>
      <p:sp>
        <p:nvSpPr>
          <p:cNvPr id="3" name="Tijdelijke aanduiding voor inhoud 2"/>
          <p:cNvSpPr>
            <a:spLocks noGrp="1"/>
          </p:cNvSpPr>
          <p:nvPr>
            <p:ph idx="1"/>
          </p:nvPr>
        </p:nvSpPr>
        <p:spPr/>
        <p:txBody>
          <a:bodyPr/>
          <a:lstStyle>
            <a:lvl1pPr marL="457200" indent="-457200">
              <a:buClrTx/>
              <a:buFont typeface="Arial" panose="020B0604020202020204" pitchFamily="34" charset="0"/>
              <a:buChar char="•"/>
              <a:defRPr baseline="0">
                <a:latin typeface="Dosis"/>
              </a:defRPr>
            </a:lvl1pPr>
            <a:lvl2pPr marL="800100" indent="-342900">
              <a:buClrTx/>
              <a:buFont typeface="Arial" panose="020B0604020202020204" pitchFamily="34" charset="0"/>
              <a:buChar char="•"/>
              <a:defRPr baseline="0">
                <a:latin typeface="Dosis"/>
              </a:defRPr>
            </a:lvl2pPr>
            <a:lvl3pPr marL="1257300" indent="-342900">
              <a:buClrTx/>
              <a:buFont typeface="Arial" panose="020B0604020202020204" pitchFamily="34" charset="0"/>
              <a:buChar char="•"/>
              <a:defRPr baseline="0">
                <a:latin typeface="Dosis"/>
              </a:defRPr>
            </a:lvl3pPr>
            <a:lvl4pPr marL="1657350" indent="-285750">
              <a:buClrTx/>
              <a:buFont typeface="Arial" panose="020B0604020202020204" pitchFamily="34" charset="0"/>
              <a:buChar char="•"/>
              <a:defRPr baseline="0">
                <a:latin typeface="Dosis"/>
              </a:defRPr>
            </a:lvl4pPr>
            <a:lvl5pPr marL="2114550" indent="-285750">
              <a:buClrTx/>
              <a:buFont typeface="Arial" panose="020B0604020202020204" pitchFamily="34" charset="0"/>
              <a:buChar char="•"/>
              <a:defRPr baseline="0">
                <a:latin typeface="Dosis"/>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751140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somming met figuur">
    <p:spTree>
      <p:nvGrpSpPr>
        <p:cNvPr id="1" name=""/>
        <p:cNvGrpSpPr/>
        <p:nvPr/>
      </p:nvGrpSpPr>
      <p:grpSpPr>
        <a:xfrm>
          <a:off x="0" y="0"/>
          <a:ext cx="0" cy="0"/>
          <a:chOff x="0" y="0"/>
          <a:chExt cx="0" cy="0"/>
        </a:xfrm>
      </p:grpSpPr>
      <p:pic>
        <p:nvPicPr>
          <p:cNvPr id="6" name="Afbeelding 5" descr="PP-BG-0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98" y="0"/>
            <a:ext cx="12185902" cy="6857999"/>
          </a:xfrm>
          <a:prstGeom prst="rect">
            <a:avLst/>
          </a:prstGeom>
        </p:spPr>
      </p:pic>
      <p:sp>
        <p:nvSpPr>
          <p:cNvPr id="12" name="Titel 1"/>
          <p:cNvSpPr>
            <a:spLocks noGrp="1"/>
          </p:cNvSpPr>
          <p:nvPr>
            <p:ph type="title"/>
          </p:nvPr>
        </p:nvSpPr>
        <p:spPr>
          <a:xfrm>
            <a:off x="838200" y="365125"/>
            <a:ext cx="10515600" cy="1325563"/>
          </a:xfrm>
        </p:spPr>
        <p:txBody>
          <a:bodyPr/>
          <a:lstStyle>
            <a:lvl1pPr>
              <a:defRPr baseline="0">
                <a:solidFill>
                  <a:srgbClr val="5AC0CA"/>
                </a:solidFill>
                <a:latin typeface="Dosis"/>
              </a:defRPr>
            </a:lvl1pPr>
          </a:lstStyle>
          <a:p>
            <a:r>
              <a:rPr lang="nl-NL"/>
              <a:t>Klik om stijl te bewerken</a:t>
            </a:r>
            <a:endParaRPr lang="nl-NL" dirty="0"/>
          </a:p>
        </p:txBody>
      </p:sp>
      <p:sp>
        <p:nvSpPr>
          <p:cNvPr id="9" name="Tijdelijke aanduiding voor inhoud 2"/>
          <p:cNvSpPr>
            <a:spLocks noGrp="1"/>
          </p:cNvSpPr>
          <p:nvPr>
            <p:ph idx="1"/>
          </p:nvPr>
        </p:nvSpPr>
        <p:spPr>
          <a:xfrm>
            <a:off x="838200" y="1825625"/>
            <a:ext cx="4892040" cy="4351338"/>
          </a:xfrm>
        </p:spPr>
        <p:txBody>
          <a:bodyPr/>
          <a:lstStyle>
            <a:lvl1pPr marL="457200" indent="-457200">
              <a:buClrTx/>
              <a:buFont typeface="Arial" panose="020B0604020202020204" pitchFamily="34" charset="0"/>
              <a:buChar char="•"/>
              <a:defRPr baseline="0">
                <a:latin typeface="Dosis"/>
              </a:defRPr>
            </a:lvl1pPr>
            <a:lvl2pPr marL="800100" indent="-342900">
              <a:buClrTx/>
              <a:buFont typeface="Arial" panose="020B0604020202020204" pitchFamily="34" charset="0"/>
              <a:buChar char="•"/>
              <a:defRPr baseline="0">
                <a:latin typeface="Dosis"/>
              </a:defRPr>
            </a:lvl2pPr>
            <a:lvl3pPr marL="1257300" indent="-342900">
              <a:buClrTx/>
              <a:buFont typeface="Arial" panose="020B0604020202020204" pitchFamily="34" charset="0"/>
              <a:buChar char="•"/>
              <a:defRPr baseline="0">
                <a:latin typeface="Dosis"/>
              </a:defRPr>
            </a:lvl3pPr>
            <a:lvl4pPr marL="1657350" indent="-285750">
              <a:buClrTx/>
              <a:buFont typeface="Arial" panose="020B0604020202020204" pitchFamily="34" charset="0"/>
              <a:buChar char="•"/>
              <a:defRPr baseline="0">
                <a:latin typeface="Dosis"/>
              </a:defRPr>
            </a:lvl4pPr>
            <a:lvl5pPr marL="2114550" indent="-285750">
              <a:buClrTx/>
              <a:buFont typeface="Arial" panose="020B0604020202020204" pitchFamily="34" charset="0"/>
              <a:buChar char="•"/>
              <a:defRPr baseline="0">
                <a:latin typeface="Dosis"/>
              </a:defRPr>
            </a:lvl5pPr>
          </a:lstStyle>
          <a:p>
            <a:pPr lvl="0"/>
            <a:r>
              <a:rPr lang="nl-NL"/>
              <a:t>Klikken om de tekststijl van het model te bewerken</a:t>
            </a:r>
          </a:p>
        </p:txBody>
      </p:sp>
    </p:spTree>
    <p:extLst>
      <p:ext uri="{BB962C8B-B14F-4D97-AF65-F5344CB8AC3E}">
        <p14:creationId xmlns:p14="http://schemas.microsoft.com/office/powerpoint/2010/main" val="1453879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Info">
    <p:spTree>
      <p:nvGrpSpPr>
        <p:cNvPr id="1" name=""/>
        <p:cNvGrpSpPr/>
        <p:nvPr/>
      </p:nvGrpSpPr>
      <p:grpSpPr>
        <a:xfrm>
          <a:off x="0" y="0"/>
          <a:ext cx="0" cy="0"/>
          <a:chOff x="0" y="0"/>
          <a:chExt cx="0" cy="0"/>
        </a:xfrm>
      </p:grpSpPr>
      <p:pic>
        <p:nvPicPr>
          <p:cNvPr id="8" name="Afbeelding 7" descr="PP-BG-04.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431"/>
            <a:ext cx="12192000" cy="6861431"/>
          </a:xfrm>
          <a:prstGeom prst="rect">
            <a:avLst/>
          </a:prstGeom>
        </p:spPr>
      </p:pic>
      <p:sp>
        <p:nvSpPr>
          <p:cNvPr id="9" name="Tekstvak 8"/>
          <p:cNvSpPr txBox="1"/>
          <p:nvPr userDrawn="1"/>
        </p:nvSpPr>
        <p:spPr>
          <a:xfrm>
            <a:off x="838200" y="2122193"/>
            <a:ext cx="5181600" cy="2246769"/>
          </a:xfrm>
          <a:prstGeom prst="rect">
            <a:avLst/>
          </a:prstGeom>
          <a:noFill/>
        </p:spPr>
        <p:txBody>
          <a:bodyPr wrap="square" rtlCol="0">
            <a:spAutoFit/>
          </a:bodyPr>
          <a:lstStyle/>
          <a:p>
            <a:pPr algn="l"/>
            <a:r>
              <a:rPr lang="nl-NL" sz="2800" baseline="0">
                <a:solidFill>
                  <a:schemeClr val="bg1"/>
                </a:solidFill>
                <a:latin typeface="Dosis"/>
                <a:cs typeface="Dosis"/>
              </a:rPr>
              <a:t>www.transmuralis.nl</a:t>
            </a:r>
          </a:p>
          <a:p>
            <a:pPr algn="l"/>
            <a:endParaRPr lang="nl-NL" sz="2800">
              <a:solidFill>
                <a:schemeClr val="bg1"/>
              </a:solidFill>
              <a:latin typeface="Dosis"/>
              <a:cs typeface="Dosis"/>
            </a:endParaRPr>
          </a:p>
          <a:p>
            <a:pPr algn="l"/>
            <a:r>
              <a:rPr lang="nl-NL" sz="2800">
                <a:solidFill>
                  <a:schemeClr val="bg1"/>
                </a:solidFill>
                <a:latin typeface="Dosis"/>
                <a:cs typeface="Dosis"/>
              </a:rPr>
              <a:t>Morssingel 3</a:t>
            </a:r>
          </a:p>
          <a:p>
            <a:pPr algn="l"/>
            <a:r>
              <a:rPr lang="nl-NL" sz="2800">
                <a:solidFill>
                  <a:schemeClr val="bg1"/>
                </a:solidFill>
                <a:latin typeface="Dosis"/>
                <a:cs typeface="Dosis"/>
              </a:rPr>
              <a:t>2312 AZ  Leiden</a:t>
            </a:r>
          </a:p>
          <a:p>
            <a:pPr algn="l"/>
            <a:r>
              <a:rPr lang="nl-NL" sz="2800">
                <a:solidFill>
                  <a:schemeClr val="bg1"/>
                </a:solidFill>
                <a:latin typeface="Dosis"/>
                <a:cs typeface="Dosis"/>
              </a:rPr>
              <a:t>071-3628220</a:t>
            </a:r>
          </a:p>
        </p:txBody>
      </p:sp>
      <p:sp>
        <p:nvSpPr>
          <p:cNvPr id="10" name="Tekstvak 9"/>
          <p:cNvSpPr txBox="1"/>
          <p:nvPr userDrawn="1"/>
        </p:nvSpPr>
        <p:spPr>
          <a:xfrm>
            <a:off x="838200" y="603995"/>
            <a:ext cx="3505200" cy="769441"/>
          </a:xfrm>
          <a:prstGeom prst="rect">
            <a:avLst/>
          </a:prstGeom>
          <a:noFill/>
        </p:spPr>
        <p:txBody>
          <a:bodyPr wrap="square" rtlCol="0">
            <a:spAutoFit/>
          </a:bodyPr>
          <a:lstStyle/>
          <a:p>
            <a:r>
              <a:rPr lang="nl-NL" sz="4400">
                <a:solidFill>
                  <a:schemeClr val="bg1"/>
                </a:solidFill>
                <a:latin typeface="Dosis"/>
              </a:rPr>
              <a:t>Info</a:t>
            </a:r>
          </a:p>
        </p:txBody>
      </p:sp>
      <p:sp>
        <p:nvSpPr>
          <p:cNvPr id="5" name="Tijdelijke aanduiding voor tekst 4"/>
          <p:cNvSpPr>
            <a:spLocks noGrp="1"/>
          </p:cNvSpPr>
          <p:nvPr>
            <p:ph type="body" sz="quarter" idx="10" hasCustomPrompt="1"/>
          </p:nvPr>
        </p:nvSpPr>
        <p:spPr>
          <a:xfrm>
            <a:off x="824812" y="1598973"/>
            <a:ext cx="3327058" cy="523220"/>
          </a:xfr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solidFill>
                  <a:schemeClr val="bg1"/>
                </a:solidFill>
                <a:latin typeface="Dosis" panose="02010503020202060003" pitchFamily="50" charset="0"/>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nl-NL"/>
              <a:t>naam</a:t>
            </a:r>
            <a:r>
              <a:rPr lang="nl-NL" sz="2800">
                <a:solidFill>
                  <a:schemeClr val="bg1"/>
                </a:solidFill>
                <a:latin typeface="Dosis" panose="02010503020202060003" pitchFamily="50" charset="0"/>
              </a:rPr>
              <a:t>@transmuralis.nl</a:t>
            </a:r>
          </a:p>
          <a:p>
            <a:pPr lvl="0"/>
            <a:endParaRPr lang="nl-NL"/>
          </a:p>
        </p:txBody>
      </p:sp>
      <p:sp>
        <p:nvSpPr>
          <p:cNvPr id="2" name="Rectangle 1">
            <a:extLst>
              <a:ext uri="{FF2B5EF4-FFF2-40B4-BE49-F238E27FC236}">
                <a16:creationId xmlns:a16="http://schemas.microsoft.com/office/drawing/2014/main" id="{9240DE6A-2D34-AC94-86BA-F5B44A4A7677}"/>
              </a:ext>
            </a:extLst>
          </p:cNvPr>
          <p:cNvSpPr/>
          <p:nvPr userDrawn="1"/>
        </p:nvSpPr>
        <p:spPr>
          <a:xfrm>
            <a:off x="9903124" y="142336"/>
            <a:ext cx="1155940" cy="284672"/>
          </a:xfrm>
          <a:custGeom>
            <a:avLst/>
            <a:gdLst>
              <a:gd name="connsiteX0" fmla="*/ 0 w 1155940"/>
              <a:gd name="connsiteY0" fmla="*/ 0 h 284672"/>
              <a:gd name="connsiteX1" fmla="*/ 566411 w 1155940"/>
              <a:gd name="connsiteY1" fmla="*/ 0 h 284672"/>
              <a:gd name="connsiteX2" fmla="*/ 1155940 w 1155940"/>
              <a:gd name="connsiteY2" fmla="*/ 0 h 284672"/>
              <a:gd name="connsiteX3" fmla="*/ 1155940 w 1155940"/>
              <a:gd name="connsiteY3" fmla="*/ 284672 h 284672"/>
              <a:gd name="connsiteX4" fmla="*/ 577970 w 1155940"/>
              <a:gd name="connsiteY4" fmla="*/ 284672 h 284672"/>
              <a:gd name="connsiteX5" fmla="*/ 0 w 1155940"/>
              <a:gd name="connsiteY5" fmla="*/ 284672 h 284672"/>
              <a:gd name="connsiteX6" fmla="*/ 0 w 1155940"/>
              <a:gd name="connsiteY6" fmla="*/ 0 h 284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5940" h="284672" fill="none" extrusionOk="0">
                <a:moveTo>
                  <a:pt x="0" y="0"/>
                </a:moveTo>
                <a:cubicBezTo>
                  <a:pt x="209049" y="905"/>
                  <a:pt x="325767" y="3658"/>
                  <a:pt x="566411" y="0"/>
                </a:cubicBezTo>
                <a:cubicBezTo>
                  <a:pt x="807055" y="-3658"/>
                  <a:pt x="925346" y="19809"/>
                  <a:pt x="1155940" y="0"/>
                </a:cubicBezTo>
                <a:cubicBezTo>
                  <a:pt x="1162571" y="123528"/>
                  <a:pt x="1145684" y="200653"/>
                  <a:pt x="1155940" y="284672"/>
                </a:cubicBezTo>
                <a:cubicBezTo>
                  <a:pt x="896571" y="311094"/>
                  <a:pt x="810925" y="262718"/>
                  <a:pt x="577970" y="284672"/>
                </a:cubicBezTo>
                <a:cubicBezTo>
                  <a:pt x="345015" y="306627"/>
                  <a:pt x="233628" y="305065"/>
                  <a:pt x="0" y="284672"/>
                </a:cubicBezTo>
                <a:cubicBezTo>
                  <a:pt x="7770" y="211599"/>
                  <a:pt x="5592" y="91926"/>
                  <a:pt x="0" y="0"/>
                </a:cubicBezTo>
                <a:close/>
              </a:path>
              <a:path w="1155940" h="284672" stroke="0" extrusionOk="0">
                <a:moveTo>
                  <a:pt x="0" y="0"/>
                </a:moveTo>
                <a:cubicBezTo>
                  <a:pt x="118320" y="-18022"/>
                  <a:pt x="407891" y="-7211"/>
                  <a:pt x="543292" y="0"/>
                </a:cubicBezTo>
                <a:cubicBezTo>
                  <a:pt x="678693" y="7211"/>
                  <a:pt x="995342" y="-13562"/>
                  <a:pt x="1155940" y="0"/>
                </a:cubicBezTo>
                <a:cubicBezTo>
                  <a:pt x="1151207" y="58597"/>
                  <a:pt x="1157160" y="216494"/>
                  <a:pt x="1155940" y="284672"/>
                </a:cubicBezTo>
                <a:cubicBezTo>
                  <a:pt x="913669" y="270927"/>
                  <a:pt x="725248" y="262317"/>
                  <a:pt x="589529" y="284672"/>
                </a:cubicBezTo>
                <a:cubicBezTo>
                  <a:pt x="453810" y="307027"/>
                  <a:pt x="199248" y="300661"/>
                  <a:pt x="0" y="284672"/>
                </a:cubicBezTo>
                <a:cubicBezTo>
                  <a:pt x="-12851" y="199948"/>
                  <a:pt x="14041" y="129244"/>
                  <a:pt x="0" y="0"/>
                </a:cubicBezTo>
                <a:close/>
              </a:path>
            </a:pathLst>
          </a:custGeom>
          <a:solidFill>
            <a:schemeClr val="accent4">
              <a:lumMod val="20000"/>
              <a:lumOff val="80000"/>
            </a:schemeClr>
          </a:solidFill>
          <a:ln>
            <a:solidFill>
              <a:srgbClr val="FFC000"/>
            </a:solidFill>
            <a:extLst>
              <a:ext uri="{C807C97D-BFC1-408E-A445-0C87EB9F89A2}">
                <ask:lineSketchStyleProps xmlns:ask="http://schemas.microsoft.com/office/drawing/2018/sketchyshapes" sd="2369865886">
                  <a:prstGeom prst="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nl-NL" dirty="0">
                <a:solidFill>
                  <a:schemeClr val="tx1"/>
                </a:solidFill>
                <a:latin typeface="Dosis" pitchFamily="2" charset="0"/>
              </a:rPr>
              <a:t>concept</a:t>
            </a:r>
          </a:p>
        </p:txBody>
      </p:sp>
    </p:spTree>
    <p:extLst>
      <p:ext uri="{BB962C8B-B14F-4D97-AF65-F5344CB8AC3E}">
        <p14:creationId xmlns:p14="http://schemas.microsoft.com/office/powerpoint/2010/main" val="791243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60435-6F0E-449E-B846-A85F1AE6B39F}" type="datetimeFigureOut">
              <a:rPr lang="nl-NL" smtClean="0"/>
              <a:t>18-10-2024</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793F5-2912-426E-8F85-815BF2B36D6B}" type="slidenum">
              <a:rPr lang="nl-NL" smtClean="0"/>
              <a:t>‹nr.›</a:t>
            </a:fld>
            <a:endParaRPr lang="nl-NL"/>
          </a:p>
        </p:txBody>
      </p:sp>
    </p:spTree>
    <p:extLst>
      <p:ext uri="{BB962C8B-B14F-4D97-AF65-F5344CB8AC3E}">
        <p14:creationId xmlns:p14="http://schemas.microsoft.com/office/powerpoint/2010/main" val="42197123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5" r:id="rId3"/>
    <p:sldLayoutId id="214748368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737B7B7B-E210-9CD7-FC27-3C8B5BF08CAF}"/>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3" progId="TCLayout.ActiveDocument.1">
                  <p:embed/>
                </p:oleObj>
              </mc:Choice>
              <mc:Fallback>
                <p:oleObj name="think-cell Slide" r:id="rId3" imgW="473" imgH="473" progId="TCLayout.ActiveDocument.1">
                  <p:embed/>
                  <p:pic>
                    <p:nvPicPr>
                      <p:cNvPr id="2" name="think-cell data - do not delete" hidden="1">
                        <a:extLst>
                          <a:ext uri="{FF2B5EF4-FFF2-40B4-BE49-F238E27FC236}">
                            <a16:creationId xmlns:a16="http://schemas.microsoft.com/office/drawing/2014/main" id="{737B7B7B-E210-9CD7-FC27-3C8B5BF08CA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3" name="Titel 32"/>
          <p:cNvSpPr>
            <a:spLocks noGrp="1"/>
          </p:cNvSpPr>
          <p:nvPr>
            <p:ph type="title"/>
          </p:nvPr>
        </p:nvSpPr>
        <p:spPr>
          <a:xfrm>
            <a:off x="838199" y="1417546"/>
            <a:ext cx="9610725" cy="1325563"/>
          </a:xfrm>
        </p:spPr>
        <p:txBody>
          <a:bodyPr vert="horz">
            <a:normAutofit fontScale="90000"/>
          </a:bodyPr>
          <a:lstStyle/>
          <a:p>
            <a:r>
              <a:rPr lang="nl-NL" dirty="0"/>
              <a:t>Voortgangsrapportage maatwerktraject</a:t>
            </a:r>
            <a:br>
              <a:rPr lang="nl-NL" dirty="0"/>
            </a:br>
            <a:r>
              <a:rPr lang="nl-NL" dirty="0"/>
              <a:t>‘Zorgprogramma jonge mensen met dementie’</a:t>
            </a:r>
          </a:p>
        </p:txBody>
      </p:sp>
      <p:sp>
        <p:nvSpPr>
          <p:cNvPr id="34" name="Tijdelijke aanduiding voor tekst 33"/>
          <p:cNvSpPr>
            <a:spLocks noGrp="1"/>
          </p:cNvSpPr>
          <p:nvPr>
            <p:ph type="body" sz="quarter" idx="10"/>
          </p:nvPr>
        </p:nvSpPr>
        <p:spPr>
          <a:xfrm>
            <a:off x="838200" y="2877836"/>
            <a:ext cx="5897880" cy="914400"/>
          </a:xfrm>
        </p:spPr>
        <p:txBody>
          <a:bodyPr>
            <a:normAutofit/>
          </a:bodyPr>
          <a:lstStyle/>
          <a:p>
            <a:r>
              <a:rPr lang="nl-NL" dirty="0"/>
              <a:t>Oktober 2024</a:t>
            </a:r>
          </a:p>
        </p:txBody>
      </p:sp>
    </p:spTree>
    <p:extLst>
      <p:ext uri="{BB962C8B-B14F-4D97-AF65-F5344CB8AC3E}">
        <p14:creationId xmlns:p14="http://schemas.microsoft.com/office/powerpoint/2010/main" val="3944469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443884-47A6-D1C2-6B62-9428E65FA204}"/>
              </a:ext>
            </a:extLst>
          </p:cNvPr>
          <p:cNvSpPr>
            <a:spLocks noGrp="1"/>
          </p:cNvSpPr>
          <p:nvPr>
            <p:ph type="title"/>
          </p:nvPr>
        </p:nvSpPr>
        <p:spPr/>
        <p:txBody>
          <a:bodyPr/>
          <a:lstStyle/>
          <a:p>
            <a:r>
              <a:rPr lang="nl-NL" dirty="0"/>
              <a:t>Wat hebben we tot nu toe gedaan?</a:t>
            </a:r>
          </a:p>
        </p:txBody>
      </p:sp>
      <p:sp>
        <p:nvSpPr>
          <p:cNvPr id="3" name="Tijdelijke aanduiding voor inhoud 2">
            <a:extLst>
              <a:ext uri="{FF2B5EF4-FFF2-40B4-BE49-F238E27FC236}">
                <a16:creationId xmlns:a16="http://schemas.microsoft.com/office/drawing/2014/main" id="{66B55AB2-7DD9-16B4-E96B-245F54A70964}"/>
              </a:ext>
            </a:extLst>
          </p:cNvPr>
          <p:cNvSpPr>
            <a:spLocks noGrp="1"/>
          </p:cNvSpPr>
          <p:nvPr>
            <p:ph idx="1"/>
          </p:nvPr>
        </p:nvSpPr>
        <p:spPr>
          <a:xfrm>
            <a:off x="838199" y="1530220"/>
            <a:ext cx="10386527" cy="4646743"/>
          </a:xfrm>
        </p:spPr>
        <p:txBody>
          <a:bodyPr>
            <a:normAutofit/>
          </a:bodyPr>
          <a:lstStyle/>
          <a:p>
            <a:r>
              <a:rPr lang="nl-NL" sz="2400" dirty="0"/>
              <a:t>Data-uitvraag gedaan bij verschillende nationale en regionale bronnen </a:t>
            </a:r>
          </a:p>
          <a:p>
            <a:r>
              <a:rPr lang="nl-NL" sz="2400" dirty="0"/>
              <a:t>Een </a:t>
            </a:r>
            <a:r>
              <a:rPr lang="nl-NL" sz="2400" dirty="0" err="1"/>
              <a:t>domeinoverstijgende</a:t>
            </a:r>
            <a:r>
              <a:rPr lang="nl-NL" sz="2400" dirty="0"/>
              <a:t> meedenkgroep geformeerd bestaande uit:</a:t>
            </a:r>
          </a:p>
          <a:p>
            <a:pPr lvl="1">
              <a:buFont typeface="Wingdings" panose="05000000000000000000" pitchFamily="2" charset="2"/>
              <a:buChar char="ü"/>
            </a:pPr>
            <a:r>
              <a:rPr lang="nl-NL" sz="2000" dirty="0"/>
              <a:t>Expertisecentrum dementie ZHN </a:t>
            </a:r>
          </a:p>
          <a:p>
            <a:pPr lvl="1">
              <a:buFont typeface="Wingdings" panose="05000000000000000000" pitchFamily="2" charset="2"/>
              <a:buChar char="ü"/>
            </a:pPr>
            <a:r>
              <a:rPr lang="nl-NL" sz="2000" dirty="0"/>
              <a:t>Expertisecentrum </a:t>
            </a:r>
            <a:r>
              <a:rPr lang="nl-NL" sz="2000" dirty="0" err="1"/>
              <a:t>jmd</a:t>
            </a:r>
            <a:r>
              <a:rPr lang="nl-NL" sz="2000" dirty="0"/>
              <a:t> Marente </a:t>
            </a:r>
          </a:p>
          <a:p>
            <a:pPr lvl="1">
              <a:buFont typeface="Wingdings" panose="05000000000000000000" pitchFamily="2" charset="2"/>
              <a:buChar char="ü"/>
            </a:pPr>
            <a:r>
              <a:rPr lang="nl-NL" sz="2000" dirty="0"/>
              <a:t>Regionale sociaalwerkorganisaties</a:t>
            </a:r>
          </a:p>
          <a:p>
            <a:pPr lvl="1">
              <a:buFont typeface="Wingdings" panose="05000000000000000000" pitchFamily="2" charset="2"/>
              <a:buChar char="ü"/>
            </a:pPr>
            <a:r>
              <a:rPr lang="nl-NL" sz="2000" dirty="0"/>
              <a:t>Transmuralis </a:t>
            </a:r>
          </a:p>
          <a:p>
            <a:pPr lvl="1">
              <a:buFont typeface="Wingdings" panose="05000000000000000000" pitchFamily="2" charset="2"/>
              <a:buChar char="ü"/>
            </a:pPr>
            <a:r>
              <a:rPr lang="nl-NL" sz="2000" dirty="0"/>
              <a:t>Common Eye (procesbegeleider)</a:t>
            </a:r>
          </a:p>
          <a:p>
            <a:r>
              <a:rPr lang="nl-NL" sz="2400" dirty="0"/>
              <a:t>In september een eerste sessie met deze groep gehad met als doel het ingerichte proces te toetsen en verfijnen, commitment op te halen hierin te participeren en ontbrekende partijen in beeld te brengen. Eind oktober staat een vervolgsessie gepland. </a:t>
            </a:r>
          </a:p>
        </p:txBody>
      </p:sp>
    </p:spTree>
    <p:extLst>
      <p:ext uri="{BB962C8B-B14F-4D97-AF65-F5344CB8AC3E}">
        <p14:creationId xmlns:p14="http://schemas.microsoft.com/office/powerpoint/2010/main" val="237572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DD05DB-14BE-B406-7F8F-CA12EDF98B42}"/>
              </a:ext>
            </a:extLst>
          </p:cNvPr>
          <p:cNvSpPr>
            <a:spLocks noGrp="1"/>
          </p:cNvSpPr>
          <p:nvPr>
            <p:ph type="title"/>
          </p:nvPr>
        </p:nvSpPr>
        <p:spPr/>
        <p:txBody>
          <a:bodyPr/>
          <a:lstStyle/>
          <a:p>
            <a:r>
              <a:rPr lang="nl-NL" dirty="0"/>
              <a:t>Hoe verloopt de voortgang </a:t>
            </a:r>
            <a:r>
              <a:rPr lang="nl-NL" dirty="0" err="1"/>
              <a:t>tov</a:t>
            </a:r>
            <a:r>
              <a:rPr lang="nl-NL" dirty="0"/>
              <a:t> de planning?</a:t>
            </a:r>
          </a:p>
        </p:txBody>
      </p:sp>
      <p:sp>
        <p:nvSpPr>
          <p:cNvPr id="3" name="Tijdelijke aanduiding voor inhoud 2">
            <a:extLst>
              <a:ext uri="{FF2B5EF4-FFF2-40B4-BE49-F238E27FC236}">
                <a16:creationId xmlns:a16="http://schemas.microsoft.com/office/drawing/2014/main" id="{AF5A7618-D7D0-CAB0-16DA-59DAE82B58FB}"/>
              </a:ext>
            </a:extLst>
          </p:cNvPr>
          <p:cNvSpPr>
            <a:spLocks noGrp="1"/>
          </p:cNvSpPr>
          <p:nvPr>
            <p:ph idx="1"/>
          </p:nvPr>
        </p:nvSpPr>
        <p:spPr>
          <a:xfrm>
            <a:off x="838200" y="1825625"/>
            <a:ext cx="9593424" cy="4351338"/>
          </a:xfrm>
        </p:spPr>
        <p:txBody>
          <a:bodyPr>
            <a:normAutofit fontScale="92500"/>
          </a:bodyPr>
          <a:lstStyle/>
          <a:p>
            <a:pPr marL="0" indent="0">
              <a:buNone/>
            </a:pPr>
            <a:r>
              <a:rPr lang="nl-NL" dirty="0"/>
              <a:t>In de aanvraag was als startdatum april 2024 vermeld. Uiteindelijk zijn we gestart in juni 2024. Oorzaak hiervan: proces van toekenning subsidie was langduriger dan voorzien. </a:t>
            </a:r>
          </a:p>
          <a:p>
            <a:pPr marL="0" indent="0">
              <a:buNone/>
            </a:pPr>
            <a:endParaRPr lang="nl-NL" dirty="0"/>
          </a:p>
          <a:p>
            <a:pPr marL="0" indent="0">
              <a:buNone/>
            </a:pPr>
            <a:r>
              <a:rPr lang="nl-NL" dirty="0"/>
              <a:t>Momenteel zitten we nog in de ontwerpfase van het traject. We nemen de tijd om dit samen met de meedenkgroep vorm te geven. Naar verwachting zal de planning begin november voor het vervolgproces gereed zijn.</a:t>
            </a:r>
          </a:p>
          <a:p>
            <a:pPr marL="0" indent="0">
              <a:buNone/>
            </a:pPr>
            <a:endParaRPr lang="nl-NL" dirty="0"/>
          </a:p>
          <a:p>
            <a:pPr marL="0" indent="0">
              <a:buNone/>
            </a:pPr>
            <a:r>
              <a:rPr lang="nl-NL" dirty="0"/>
              <a:t>De verwachting is dat de gewenste resultaten binnen het gestelde tijdspad van 1,5 jaar behaald zullen worden (afronding eind 2025)</a:t>
            </a:r>
          </a:p>
          <a:p>
            <a:pPr marL="0" indent="0">
              <a:buNone/>
            </a:pPr>
            <a:endParaRPr lang="nl-NL" dirty="0"/>
          </a:p>
        </p:txBody>
      </p:sp>
    </p:spTree>
    <p:extLst>
      <p:ext uri="{BB962C8B-B14F-4D97-AF65-F5344CB8AC3E}">
        <p14:creationId xmlns:p14="http://schemas.microsoft.com/office/powerpoint/2010/main" val="3096983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0083FB-1405-1132-A020-83FB7DC1ECF8}"/>
              </a:ext>
            </a:extLst>
          </p:cNvPr>
          <p:cNvSpPr>
            <a:spLocks noGrp="1"/>
          </p:cNvSpPr>
          <p:nvPr>
            <p:ph type="title"/>
          </p:nvPr>
        </p:nvSpPr>
        <p:spPr/>
        <p:txBody>
          <a:bodyPr/>
          <a:lstStyle/>
          <a:p>
            <a:r>
              <a:rPr lang="nl-NL" dirty="0"/>
              <a:t>Wat zijn onze ervaringen tot nu toe?</a:t>
            </a:r>
          </a:p>
        </p:txBody>
      </p:sp>
      <p:sp>
        <p:nvSpPr>
          <p:cNvPr id="3" name="Tijdelijke aanduiding voor inhoud 2">
            <a:extLst>
              <a:ext uri="{FF2B5EF4-FFF2-40B4-BE49-F238E27FC236}">
                <a16:creationId xmlns:a16="http://schemas.microsoft.com/office/drawing/2014/main" id="{F1151BF4-FB0C-B33D-9C99-8C91F077EAB4}"/>
              </a:ext>
            </a:extLst>
          </p:cNvPr>
          <p:cNvSpPr>
            <a:spLocks noGrp="1"/>
          </p:cNvSpPr>
          <p:nvPr>
            <p:ph idx="1"/>
          </p:nvPr>
        </p:nvSpPr>
        <p:spPr>
          <a:xfrm>
            <a:off x="838200" y="1825625"/>
            <a:ext cx="10050624" cy="4351338"/>
          </a:xfrm>
        </p:spPr>
        <p:txBody>
          <a:bodyPr>
            <a:normAutofit fontScale="92500"/>
          </a:bodyPr>
          <a:lstStyle/>
          <a:p>
            <a:r>
              <a:rPr lang="nl-NL" sz="2400" dirty="0"/>
              <a:t>Er zijn nauwelijks data beschikbaar over deze doelgroep. </a:t>
            </a:r>
          </a:p>
          <a:p>
            <a:pPr marL="342900" lvl="1" indent="0">
              <a:buNone/>
            </a:pPr>
            <a:r>
              <a:rPr lang="nl-NL" sz="1600" dirty="0"/>
              <a:t>Na een uitgebreide uitvraag hebben we alleen gegevens ontvangen van de WLZ </a:t>
            </a:r>
            <a:r>
              <a:rPr lang="nl-NL" sz="1600" dirty="0" err="1"/>
              <a:t>geïndiceerden</a:t>
            </a:r>
            <a:r>
              <a:rPr lang="nl-NL" sz="1600" dirty="0"/>
              <a:t> jonger dan 65 jaar. Deze zijn niet specifiek te filteren op dementie. Ook de cijfers van de jonge mensen met dementie, die bekend zijn bij casemanagers en het expertisecentrum </a:t>
            </a:r>
            <a:r>
              <a:rPr lang="nl-NL" sz="1600" dirty="0" err="1"/>
              <a:t>jmd</a:t>
            </a:r>
            <a:r>
              <a:rPr lang="nl-NL" sz="1600" dirty="0"/>
              <a:t> zijn bekend. Dit geeft geen goed beeld bij de doelgroep. </a:t>
            </a:r>
          </a:p>
          <a:p>
            <a:pPr marL="0" indent="0">
              <a:buNone/>
            </a:pPr>
            <a:endParaRPr lang="nl-NL" sz="2000" dirty="0"/>
          </a:p>
          <a:p>
            <a:r>
              <a:rPr lang="nl-NL" sz="2400" dirty="0"/>
              <a:t>Veel zorg/welzijnsorganisaties krijgen slechts heel beperkt te maken met deze groep. Alle stakeholders geven aan dat het belangrijk is dat de afstemming in de keten goed geregeld is voor deze doelgroep, maar gezien de veelheid van regionale ontwikkelingen is de bereidheid om actief deel te nemen in het ontwikkeltraject lager dan verwacht. </a:t>
            </a:r>
          </a:p>
          <a:p>
            <a:endParaRPr lang="nl-NL" sz="2400" dirty="0"/>
          </a:p>
          <a:p>
            <a:r>
              <a:rPr lang="nl-NL" sz="2400" dirty="0"/>
              <a:t>De ontwerpfase, waarin we het maatwerktraject concreter uitwerken op proces, is complexer dan voorzien. Naar verwachting is het gedetailleerde actieplan begin november gereed.</a:t>
            </a:r>
          </a:p>
          <a:p>
            <a:pPr marL="0" indent="0">
              <a:buNone/>
            </a:pPr>
            <a:endParaRPr lang="nl-NL" sz="2000" dirty="0"/>
          </a:p>
          <a:p>
            <a:endParaRPr lang="nl-NL" sz="2000" dirty="0"/>
          </a:p>
          <a:p>
            <a:pPr marL="685800" lvl="1"/>
            <a:endParaRPr lang="nl-NL" dirty="0"/>
          </a:p>
        </p:txBody>
      </p:sp>
    </p:spTree>
    <p:extLst>
      <p:ext uri="{BB962C8B-B14F-4D97-AF65-F5344CB8AC3E}">
        <p14:creationId xmlns:p14="http://schemas.microsoft.com/office/powerpoint/2010/main" val="378441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745B45-7038-B0B3-3AFB-6064A41A83DC}"/>
              </a:ext>
            </a:extLst>
          </p:cNvPr>
          <p:cNvSpPr>
            <a:spLocks noGrp="1"/>
          </p:cNvSpPr>
          <p:nvPr>
            <p:ph type="title"/>
          </p:nvPr>
        </p:nvSpPr>
        <p:spPr/>
        <p:txBody>
          <a:bodyPr/>
          <a:lstStyle/>
          <a:p>
            <a:r>
              <a:rPr lang="nl-NL" dirty="0"/>
              <a:t>Hoe nu verder?</a:t>
            </a:r>
          </a:p>
        </p:txBody>
      </p:sp>
      <p:sp>
        <p:nvSpPr>
          <p:cNvPr id="3" name="Tijdelijke aanduiding voor inhoud 2">
            <a:extLst>
              <a:ext uri="{FF2B5EF4-FFF2-40B4-BE49-F238E27FC236}">
                <a16:creationId xmlns:a16="http://schemas.microsoft.com/office/drawing/2014/main" id="{ABB20D74-1DF0-976D-FD7D-B8329B496B1D}"/>
              </a:ext>
            </a:extLst>
          </p:cNvPr>
          <p:cNvSpPr>
            <a:spLocks noGrp="1"/>
          </p:cNvSpPr>
          <p:nvPr>
            <p:ph idx="1"/>
          </p:nvPr>
        </p:nvSpPr>
        <p:spPr>
          <a:xfrm>
            <a:off x="838199" y="1825625"/>
            <a:ext cx="10115939" cy="4351338"/>
          </a:xfrm>
        </p:spPr>
        <p:txBody>
          <a:bodyPr>
            <a:normAutofit fontScale="92500" lnSpcReduction="20000"/>
          </a:bodyPr>
          <a:lstStyle/>
          <a:p>
            <a:r>
              <a:rPr lang="nl-NL" dirty="0"/>
              <a:t>We hebben een tweede sessie met de meedenkgroep voorbereid. Deze bijeenkomst vindt eind oktober plaats. Hierin zullen we via het proces van de persoon met dementie op jonge leeftijd in beeld brengen wat er nodig is en wie er betrokken moet zijn om hierin regionale afstemming te realiseren.</a:t>
            </a:r>
          </a:p>
          <a:p>
            <a:endParaRPr lang="nl-NL" dirty="0"/>
          </a:p>
          <a:p>
            <a:r>
              <a:rPr lang="nl-NL" dirty="0"/>
              <a:t>Per stakeholder wordt er bekeken of deelname in een kerngroep haalbaar is. En zo niet, hoe we de betrokkenheid dan gaan waarborgen.</a:t>
            </a:r>
          </a:p>
          <a:p>
            <a:endParaRPr lang="nl-NL" dirty="0"/>
          </a:p>
          <a:p>
            <a:r>
              <a:rPr lang="nl-NL" dirty="0"/>
              <a:t>Met Marente is gesproken over hun rol als Expertisecentrum </a:t>
            </a:r>
            <a:r>
              <a:rPr lang="nl-NL" dirty="0" err="1"/>
              <a:t>jmd</a:t>
            </a:r>
            <a:r>
              <a:rPr lang="nl-NL" dirty="0"/>
              <a:t> in de regio. Andere deelnemers van de meedenkgroep gaven aan dat zij vanuit de behoeften van de doelgroep een meer sturende rol in het </a:t>
            </a:r>
            <a:r>
              <a:rPr lang="nl-NL"/>
              <a:t>proces mogen nemen. </a:t>
            </a:r>
            <a:endParaRPr lang="nl-NL" dirty="0"/>
          </a:p>
        </p:txBody>
      </p:sp>
    </p:spTree>
    <p:extLst>
      <p:ext uri="{BB962C8B-B14F-4D97-AF65-F5344CB8AC3E}">
        <p14:creationId xmlns:p14="http://schemas.microsoft.com/office/powerpoint/2010/main" val="114460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a:xfrm>
            <a:off x="824812" y="1598973"/>
            <a:ext cx="4297694" cy="523220"/>
          </a:xfrm>
        </p:spPr>
        <p:txBody>
          <a:bodyPr>
            <a:normAutofit fontScale="92500"/>
          </a:bodyPr>
          <a:lstStyle/>
          <a:p>
            <a:r>
              <a:rPr lang="nl-NL" dirty="0"/>
              <a:t>mariekezebregs@transmuralis.nl</a:t>
            </a:r>
          </a:p>
        </p:txBody>
      </p:sp>
    </p:spTree>
    <p:extLst>
      <p:ext uri="{BB962C8B-B14F-4D97-AF65-F5344CB8AC3E}">
        <p14:creationId xmlns:p14="http://schemas.microsoft.com/office/powerpoint/2010/main" val="19234513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Aangepast ontwerp">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Sjabloon Morssingel" id="{9A10DD0E-3B4F-401D-BBC5-3237AF6BA9F9}" vid="{E2EC1E08-191C-426F-B0B6-4A9C9765B719}"/>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d72c0c5-b5ac-4b68-a53b-87e191f3c2e9" xsi:nil="true"/>
    <lcf76f155ced4ddcb4097134ff3c332f xmlns="63c87335-1431-4fec-8ec2-a145d9e6eb6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4188F73E52049428847D32061A63FAD" ma:contentTypeVersion="14" ma:contentTypeDescription="Een nieuw document maken." ma:contentTypeScope="" ma:versionID="805cd78e9b20d6085cadf325c9bb4879">
  <xsd:schema xmlns:xsd="http://www.w3.org/2001/XMLSchema" xmlns:xs="http://www.w3.org/2001/XMLSchema" xmlns:p="http://schemas.microsoft.com/office/2006/metadata/properties" xmlns:ns2="63c87335-1431-4fec-8ec2-a145d9e6eb6b" xmlns:ns3="2d72c0c5-b5ac-4b68-a53b-87e191f3c2e9" targetNamespace="http://schemas.microsoft.com/office/2006/metadata/properties" ma:root="true" ma:fieldsID="ce8412a6dfa76d617d7ebed1d28ad899" ns2:_="" ns3:_="">
    <xsd:import namespace="63c87335-1431-4fec-8ec2-a145d9e6eb6b"/>
    <xsd:import namespace="2d72c0c5-b5ac-4b68-a53b-87e191f3c2e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c87335-1431-4fec-8ec2-a145d9e6eb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f5231f1b-7282-4618-9fc0-31abf54aec9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d72c0c5-b5ac-4b68-a53b-87e191f3c2e9"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4" nillable="true" ma:displayName="Taxonomy Catch All Column" ma:hidden="true" ma:list="{e800cd69-6518-4f31-8fe8-7aeba9727207}" ma:internalName="TaxCatchAll" ma:showField="CatchAllData" ma:web="2d72c0c5-b5ac-4b68-a53b-87e191f3c2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D741B6-AAFD-434F-B371-E5C642E2EE77}">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bbbfda05-dbe3-4dff-ae4d-600cab06a0fc"/>
    <ds:schemaRef ds:uri="http://www.w3.org/XML/1998/namespace"/>
  </ds:schemaRefs>
</ds:datastoreItem>
</file>

<file path=customXml/itemProps2.xml><?xml version="1.0" encoding="utf-8"?>
<ds:datastoreItem xmlns:ds="http://schemas.openxmlformats.org/officeDocument/2006/customXml" ds:itemID="{DB22AA4B-2AFA-4822-ADB7-BCC3BD0F3AE3}"/>
</file>

<file path=customXml/itemProps3.xml><?xml version="1.0" encoding="utf-8"?>
<ds:datastoreItem xmlns:ds="http://schemas.openxmlformats.org/officeDocument/2006/customXml" ds:itemID="{2A9D42AC-4105-4BC4-8082-5745D63323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Presentatie Sjabloon Morssingel</Template>
  <TotalTime>520</TotalTime>
  <Words>472</Words>
  <Application>Microsoft Office PowerPoint</Application>
  <PresentationFormat>Breedbeeld</PresentationFormat>
  <Paragraphs>32</Paragraphs>
  <Slides>6</Slides>
  <Notes>0</Notes>
  <HiddenSlides>0</HiddenSlides>
  <MMClips>0</MMClips>
  <ScaleCrop>false</ScaleCrop>
  <HeadingPairs>
    <vt:vector size="8" baseType="variant">
      <vt:variant>
        <vt:lpstr>Gebruikte lettertypen</vt:lpstr>
      </vt:variant>
      <vt:variant>
        <vt:i4>5</vt:i4>
      </vt:variant>
      <vt:variant>
        <vt:lpstr>Thema</vt:lpstr>
      </vt:variant>
      <vt:variant>
        <vt:i4>1</vt:i4>
      </vt:variant>
      <vt:variant>
        <vt:lpstr>Ingesloten OLE-bronprogramma's</vt:lpstr>
      </vt:variant>
      <vt:variant>
        <vt:i4>1</vt:i4>
      </vt:variant>
      <vt:variant>
        <vt:lpstr>Diatitels</vt:lpstr>
      </vt:variant>
      <vt:variant>
        <vt:i4>6</vt:i4>
      </vt:variant>
    </vt:vector>
  </HeadingPairs>
  <TitlesOfParts>
    <vt:vector size="13" baseType="lpstr">
      <vt:lpstr>Calibri</vt:lpstr>
      <vt:lpstr>Dosis</vt:lpstr>
      <vt:lpstr>Wingdings</vt:lpstr>
      <vt:lpstr>Calibri Light</vt:lpstr>
      <vt:lpstr>Arial</vt:lpstr>
      <vt:lpstr>Aangepast ontwerp</vt:lpstr>
      <vt:lpstr>think-cell Slide</vt:lpstr>
      <vt:lpstr>Voortgangsrapportage maatwerktraject ‘Zorgprogramma jonge mensen met dementie’</vt:lpstr>
      <vt:lpstr>Wat hebben we tot nu toe gedaan?</vt:lpstr>
      <vt:lpstr>Hoe verloopt de voortgang tov de planning?</vt:lpstr>
      <vt:lpstr>Wat zijn onze ervaringen tot nu toe?</vt:lpstr>
      <vt:lpstr>Hoe nu verder?</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Veronique Bekendam | Transmuralis</dc:creator>
  <cp:lastModifiedBy>Marieke Zebregs | Transmuralis</cp:lastModifiedBy>
  <cp:revision>24</cp:revision>
  <dcterms:created xsi:type="dcterms:W3CDTF">2024-02-15T14:36:24Z</dcterms:created>
  <dcterms:modified xsi:type="dcterms:W3CDTF">2024-10-18T13:26:38Z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0x010100DC9A6D1CB6D45A48A2D0492562204C78</vt:lpwstr>
  </property>
  <property fmtid="{D5CDD505-2E9C-101B-9397-08002B2CF9AE}" pid="3" name="IsMyDocuments">
    <vt:bool>true</vt:bool>
  </property>
</Properties>
</file>